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58" r:id="rId16"/>
    <p:sldId id="270" r:id="rId17"/>
    <p:sldId id="273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564F5-6879-4229-BE24-20B4570802AD}" v="598" dt="2025-06-25T15:59:50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F9FEE-D7C3-C39E-E0B0-2D69C3CE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10EB83-1E64-0393-37BF-B9FB12686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7988A2-7E71-DB07-B327-9A5DC87E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FE66A-6677-B45F-86B9-899244D2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DDFAF-DD41-035C-BC81-9283749D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13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DEEEB-11E2-7CBD-9E30-8D947187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12447F-0ECB-A553-F15C-B2D9EEBA7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852FB-0B93-69AF-CFFC-A1B0B40F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118FA6-8CDD-DDAE-B7C2-7382E4CD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9107A4-E41A-FC7C-904F-D1D50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27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C26B81-9B71-8755-B167-A9FDD8383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7739EA-47BE-542F-0613-C4335C68E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AF7B63-19C2-1723-4F5D-D106C331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6E767-CB89-5EF4-2432-0271272C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7153A9-AAE3-4D8B-FEB5-0D142B5D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81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C7BBD-E568-1ADB-E430-FFF7B665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2687B-E977-E588-3CFE-D0C03D311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0406CC-7319-A460-FEDD-50D556E8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50171F-1B18-F019-353B-85CF4F33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27E1E0-7763-CCF8-DFAA-81BF20AD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7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6482-8481-011A-EB06-F53E6364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F646F7-0154-8608-55BD-61CDC9D1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EED6A-B1A8-147A-11C8-D3E0408B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7C2E53-ECF5-CE0A-ED92-606D0053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CEBDA-DBB2-E48D-21BD-595A2F5E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6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49650-B77E-28A7-8A22-DF5A3B31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B9D94-7836-346E-C51F-505B29221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C99E26-2C44-9E83-0552-753DD4662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88217-DF10-A464-3411-A18939ED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AD4773-16A8-3F4F-8A91-D1729CEC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EBA104-E98F-801C-71BE-984C2861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4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80AC4-C842-BDA8-9C17-4B6468F1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BEB7DC-EBC4-6011-9C94-64A7349A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332721-B94B-DECB-0C61-D257832E1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6FDB36-5C9D-D719-7929-C5ADDBAC7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85FD4C-E599-ACC0-0505-741E059A8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27A3120-2155-017E-7592-DC31156C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E074F6-4CA6-54B9-8225-DC04BCB2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7785BF-C491-A1AE-63E3-DACC90D0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61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02681-6A60-E4D1-F3A8-D00785DA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70E09F-EC7B-EBAF-133B-9B1BC263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54D389-7B00-EBC3-053E-053F9BAE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72BCA4-15D2-FBF0-1901-A466945D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5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F397EC-F3F2-60F9-0E87-C353A214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CE60CCC-C3EE-F13E-1ABB-C5068AF0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BB0B40-05F1-2FC2-6DAE-1B1F841F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41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7CDC9-1695-6F56-9B61-F3A63A1F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2D74-65A8-67A3-39AE-2B1E0A5B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1742EC-E567-B180-A3A3-4C08AD8C2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497179-84F6-C79B-EF19-79D5AF1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823951-24E1-7C3C-4F23-FA358537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2EC86-ADD8-D58F-E364-14DBA0A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07A84-613D-DECE-204C-88CB3644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E92E2C-2594-EBD7-28C4-052E11D42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89F559-12AF-E29E-1DB8-9FC8CFBE9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1914FF-D2B9-1956-9AD7-C70687BE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505E36-E5E8-60E6-B790-E48D26F8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9A7B51-40ED-76C3-5EA9-6468B437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80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451099-EE37-0F83-2612-EB5E663F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126D9-BD1F-3A94-B616-0D4E882CA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CFD6AE-4C6B-AD7F-BE40-A11E289AB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EF586-2CB3-4F04-9C85-4AB9F4AA2A75}" type="datetimeFigureOut">
              <a:rPr lang="cs-CZ" smtClean="0"/>
              <a:t>30.06.2025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B7BD19-86BB-F800-1516-0E9DD5DB7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8F1F7-0ED7-0EB0-92C4-A702A8782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0135D4-D3A1-4556-B91B-4A12069D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4C59E88D-CAB6-46C7-0703-FBAADEBB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0C5DF7-E0AB-C511-C735-48186B0EC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18" y="644398"/>
            <a:ext cx="4506064" cy="188874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</a:rPr>
              <a:t>KONTROLNÍ TABULKA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544151-D43E-D648-96DB-1BD03176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58" y="3992783"/>
            <a:ext cx="4506066" cy="899643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FFFFFF"/>
                </a:solidFill>
              </a:rPr>
              <a:t>OVĚŘENÍ SPRÁVNOSTI ZÁVĚREČNÉHO VYÚČTOVÁNÍ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29A71EC3-AF31-F7F4-7863-594213F31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E1D0-993D-D24A-DFC1-1FAA87011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FDE34829-642F-4B45-5303-42D8A54DA1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FCCE0AC-9B8B-83FA-C34F-0E0E5D1A7C33}"/>
              </a:ext>
            </a:extLst>
          </p:cNvPr>
          <p:cNvSpPr/>
          <p:nvPr/>
        </p:nvSpPr>
        <p:spPr>
          <a:xfrm>
            <a:off x="6096000" y="3576954"/>
            <a:ext cx="2287509" cy="2091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997CC7-6557-A91D-C827-852D6F475C52}"/>
              </a:ext>
            </a:extLst>
          </p:cNvPr>
          <p:cNvSpPr txBox="1"/>
          <p:nvPr/>
        </p:nvSpPr>
        <p:spPr>
          <a:xfrm>
            <a:off x="778598" y="244444"/>
            <a:ext cx="102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 případě potřeby vyplňte náhradu za nemoc či úrazové pojištění apod. (podle mzdových listů, pokud je to zahrnuto v dotaci)</a:t>
            </a:r>
          </a:p>
        </p:txBody>
      </p:sp>
    </p:spTree>
    <p:extLst>
      <p:ext uri="{BB962C8B-B14F-4D97-AF65-F5344CB8AC3E}">
        <p14:creationId xmlns:p14="http://schemas.microsoft.com/office/powerpoint/2010/main" val="83747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AE764-B7D3-10C3-8BC3-94C95ED3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A2E31EBA-8FA9-D010-53F8-67845F0BF4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3149BBF-34F5-320E-95CA-B0FC32C4A3E5}"/>
              </a:ext>
            </a:extLst>
          </p:cNvPr>
          <p:cNvSpPr/>
          <p:nvPr/>
        </p:nvSpPr>
        <p:spPr>
          <a:xfrm>
            <a:off x="8383508" y="5640309"/>
            <a:ext cx="2480649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BABA6B0-6649-5272-87C3-0FF1C5BA988A}"/>
              </a:ext>
            </a:extLst>
          </p:cNvPr>
          <p:cNvSpPr txBox="1"/>
          <p:nvPr/>
        </p:nvSpPr>
        <p:spPr>
          <a:xfrm>
            <a:off x="841972" y="262550"/>
            <a:ext cx="1015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Tabulka sečte celkové mzdové náklady automaticky</a:t>
            </a:r>
          </a:p>
        </p:txBody>
      </p:sp>
    </p:spTree>
    <p:extLst>
      <p:ext uri="{BB962C8B-B14F-4D97-AF65-F5344CB8AC3E}">
        <p14:creationId xmlns:p14="http://schemas.microsoft.com/office/powerpoint/2010/main" val="245152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5A09-D763-CC7E-4430-8894615B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188D1063-9B2E-859E-5FCF-B868044A94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93254"/>
            <a:ext cx="10529739" cy="5384934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6D20015-2790-CBE3-A395-25FB15179CA4}"/>
              </a:ext>
            </a:extLst>
          </p:cNvPr>
          <p:cNvSpPr/>
          <p:nvPr/>
        </p:nvSpPr>
        <p:spPr>
          <a:xfrm>
            <a:off x="8338242" y="5783938"/>
            <a:ext cx="2697931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40163A-EF28-2CE7-CF39-75DEDB946DC8}"/>
              </a:ext>
            </a:extLst>
          </p:cNvPr>
          <p:cNvSpPr txBox="1"/>
          <p:nvPr/>
        </p:nvSpPr>
        <p:spPr>
          <a:xfrm>
            <a:off x="706170" y="316871"/>
            <a:ext cx="1050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solidFill>
                  <a:srgbClr val="FF0000"/>
                </a:solidFill>
              </a:rPr>
              <a:t>Vyplňte výši poskytnuté dotace </a:t>
            </a:r>
            <a:r>
              <a:rPr lang="cs-CZ" b="1" dirty="0"/>
              <a:t>v tabulce dole. Stejná částka bude uvedena v Závěrečném vyúčtování dotace.</a:t>
            </a:r>
          </a:p>
        </p:txBody>
      </p:sp>
    </p:spTree>
    <p:extLst>
      <p:ext uri="{BB962C8B-B14F-4D97-AF65-F5344CB8AC3E}">
        <p14:creationId xmlns:p14="http://schemas.microsoft.com/office/powerpoint/2010/main" val="111147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90CF2-9810-7ABA-2D4A-F6FF4CB31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296BBAD-69B4-C1D6-8F1A-8FDE9AF07F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1237309" y="1124724"/>
            <a:ext cx="9647217" cy="4933611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A482D2F-DB62-FA89-F510-0BF2030668F3}"/>
              </a:ext>
            </a:extLst>
          </p:cNvPr>
          <p:cNvSpPr/>
          <p:nvPr/>
        </p:nvSpPr>
        <p:spPr>
          <a:xfrm>
            <a:off x="8241154" y="5771811"/>
            <a:ext cx="2697931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2FCA35-8EE3-2231-EBD1-E754E341D3B0}"/>
              </a:ext>
            </a:extLst>
          </p:cNvPr>
          <p:cNvSpPr txBox="1"/>
          <p:nvPr/>
        </p:nvSpPr>
        <p:spPr>
          <a:xfrm>
            <a:off x="637989" y="201394"/>
            <a:ext cx="1035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Tabulka vypočítá rozdíl mezi celkovými mzdovými náklady a poskytnutou dotací. </a:t>
            </a:r>
          </a:p>
          <a:p>
            <a:pPr algn="ctr"/>
            <a:r>
              <a:rPr lang="cs-CZ" b="1" dirty="0"/>
              <a:t>Pokud je tabulka </a:t>
            </a:r>
            <a:r>
              <a:rPr lang="cs-CZ" b="1" dirty="0">
                <a:solidFill>
                  <a:srgbClr val="FF0000"/>
                </a:solidFill>
              </a:rPr>
              <a:t>správně vyplněna</a:t>
            </a:r>
            <a:r>
              <a:rPr lang="cs-CZ" b="1" dirty="0"/>
              <a:t>, všechny částky odpovídají na výsledovku, mzdové listy i Závěrečné vyúčtování a rozdíl je nula, </a:t>
            </a:r>
            <a:r>
              <a:rPr lang="cs-CZ" b="1" dirty="0">
                <a:solidFill>
                  <a:srgbClr val="FF0000"/>
                </a:solidFill>
              </a:rPr>
              <a:t>vyúčtování máte v pořádku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0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AD07F-0E4C-2BBC-23B3-54BA964CE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276975B-D596-C661-1741-D9018E6A002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9EFD08-AD08-68F6-A746-3772460C9AE0}"/>
              </a:ext>
            </a:extLst>
          </p:cNvPr>
          <p:cNvSpPr txBox="1"/>
          <p:nvPr/>
        </p:nvSpPr>
        <p:spPr>
          <a:xfrm>
            <a:off x="742384" y="208230"/>
            <a:ext cx="995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Součtový řádek pod tabulkou (červená čísla) musí být odsouhlasen na Vaši "Výsledovku po zakázkách" (HM, SP, ZP, celkem) a na tabulku „Závěrečného vyúčtování dotace“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8BEF619-AF26-819B-2770-041352EC6FA5}"/>
              </a:ext>
            </a:extLst>
          </p:cNvPr>
          <p:cNvSpPr/>
          <p:nvPr/>
        </p:nvSpPr>
        <p:spPr>
          <a:xfrm>
            <a:off x="3096285" y="5721790"/>
            <a:ext cx="6174464" cy="153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44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770ADCB-1DCC-DDB3-34C4-0837901AD712}"/>
              </a:ext>
            </a:extLst>
          </p:cNvPr>
          <p:cNvSpPr txBox="1"/>
          <p:nvPr/>
        </p:nvSpPr>
        <p:spPr>
          <a:xfrm>
            <a:off x="199176" y="428625"/>
            <a:ext cx="1152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/>
              <a:t>Příklad vyplněného Závěrečného vyúčtování dotace strana 1 </a:t>
            </a:r>
            <a:r>
              <a:rPr lang="cs-CZ" sz="1600" b="1" dirty="0"/>
              <a:t>– Dotace např. na 300 000 Kč musí být rozepsána po jednotlivých měsících ve sloupci „hrazeno z dotace“, součet se musí rovnat výši poskytnuté dotace, </a:t>
            </a:r>
          </a:p>
          <a:p>
            <a:pPr algn="ctr"/>
            <a:r>
              <a:rPr lang="cs-CZ" sz="1600" b="1" dirty="0"/>
              <a:t>v našem případě 300 000 Kč.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02FDAC5-351A-3F00-1787-2FD81445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91" t="25344" r="24140" b="7499"/>
          <a:stretch/>
        </p:blipFill>
        <p:spPr>
          <a:xfrm>
            <a:off x="1668330" y="1282927"/>
            <a:ext cx="7973609" cy="54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15D392-EC99-5FF5-F9F0-A620CE55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46" t="30495" r="24852" b="21848"/>
          <a:stretch/>
        </p:blipFill>
        <p:spPr>
          <a:xfrm>
            <a:off x="1200338" y="1704164"/>
            <a:ext cx="9899212" cy="48422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4DA91DA-9377-8644-E0C0-DD8EA40BAC5A}"/>
              </a:ext>
            </a:extLst>
          </p:cNvPr>
          <p:cNvSpPr txBox="1"/>
          <p:nvPr/>
        </p:nvSpPr>
        <p:spPr>
          <a:xfrm>
            <a:off x="658640" y="311538"/>
            <a:ext cx="95808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u="sng" dirty="0"/>
              <a:t>Příklad vyplněného Závěrečného vyúčtování dotace strana 2:</a:t>
            </a:r>
          </a:p>
          <a:p>
            <a:pPr algn="ctr"/>
            <a:r>
              <a:rPr lang="cs-CZ" sz="1400" b="1" dirty="0"/>
              <a:t>Ve sloupci „částka“ uveďte skutečné náklady (částka bude stejná nebo vyšší než ve sloupci „hrazeno z dotace“),         v případě vyšší částky napište finanční rozdíl do sloupce „hrazeno z jiných zdrojů“.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		Matematicky:	Částka 	= hrazeno z dotace  + hrazeno z jiných zdrojů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		Příklad: 		1 000 000 	=            300 000            +            700 000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		V našem případě:               300 000     =            300 000            +      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232310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03B30-D433-8750-2D1E-932C44095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494CEB63-FE7A-C94E-B11C-638308B57C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1252915" y="1401723"/>
            <a:ext cx="9647217" cy="4933611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A20129E-B5A7-BFB5-5B21-A74C7692146D}"/>
              </a:ext>
            </a:extLst>
          </p:cNvPr>
          <p:cNvSpPr/>
          <p:nvPr/>
        </p:nvSpPr>
        <p:spPr>
          <a:xfrm>
            <a:off x="8241154" y="6034361"/>
            <a:ext cx="2697931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29EF69-2D37-9B89-8A68-D3BBE0BC4D3D}"/>
              </a:ext>
            </a:extLst>
          </p:cNvPr>
          <p:cNvSpPr txBox="1"/>
          <p:nvPr/>
        </p:nvSpPr>
        <p:spPr>
          <a:xfrm>
            <a:off x="637989" y="201394"/>
            <a:ext cx="1035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Pokud se objeví v posledním řádku „rozdíl“ částka, která není nulová,  tak o tuto částku vyúčtování nesedí. Může to být částka plusová i mínusová. Vhodné je ve vyúčtování najít chybu a opravit ji. </a:t>
            </a:r>
          </a:p>
          <a:p>
            <a:pPr algn="ctr"/>
            <a:r>
              <a:rPr lang="cs-CZ" b="1" dirty="0"/>
              <a:t>Pokud ne, nemusíte, ale v případě chyb Vám zašleme výzvu k opravě, která však může nastat kdykoliv od odeslaného data vyúčtování až do konce roku.</a:t>
            </a:r>
          </a:p>
        </p:txBody>
      </p:sp>
    </p:spTree>
    <p:extLst>
      <p:ext uri="{BB962C8B-B14F-4D97-AF65-F5344CB8AC3E}">
        <p14:creationId xmlns:p14="http://schemas.microsoft.com/office/powerpoint/2010/main" val="264615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174BB-C95C-2C9F-B359-ACB2CF037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CC5246-9D35-65F8-EBC6-8BC4A7730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DCA4AFD2-315A-58D6-8EC3-3EB1FA9F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483EFD-FCDC-B9B5-93F6-15F471DA1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AAAAFD-B08E-079B-6B7B-A491264F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44" y="2038381"/>
            <a:ext cx="10807609" cy="3920151"/>
          </a:xfrm>
        </p:spPr>
        <p:txBody>
          <a:bodyPr>
            <a:noAutofit/>
          </a:bodyPr>
          <a:lstStyle/>
          <a:p>
            <a:pPr algn="l"/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CÍLEM JE PŘEDEJÍT CHYBOVOSTI, KTERÁ BYLA V MINULÝCH LETECH PŘES 80%.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JE TO POUZE NAŠE DOPORUČENÍ.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MOC DĚKUJI ZA SPOLUPRÁCI.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Kontakt: </a:t>
            </a:r>
            <a:r>
              <a:rPr lang="en-US" sz="2400" dirty="0">
                <a:solidFill>
                  <a:srgbClr val="FFFFFF"/>
                </a:solidFill>
              </a:rPr>
              <a:t>Ing. Věra Řeháková, </a:t>
            </a:r>
            <a:r>
              <a:rPr lang="en-US" sz="2400" dirty="0" err="1">
                <a:solidFill>
                  <a:srgbClr val="FFFFFF"/>
                </a:solidFill>
              </a:rPr>
              <a:t>DiS.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Oddělení rozvoje a financování sociálních služeb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Ekonom, Odborný zaměstnanec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telefon: +420 485 226 659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email: vera.rehakova@kraj-lbc.cz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DE3C036D-506B-AC1A-3D65-A2FBA19F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8D98E-3B1C-4C1F-4EF2-5F0064C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1B6699-A30C-1917-F8F5-FCF23BF48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F8B046CC-F870-BA07-3140-DA134147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55D325-C9D6-687C-4A0A-F69533DC7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103A56-E2C8-F323-02C9-7652E23DA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17" y="644398"/>
            <a:ext cx="10807609" cy="258769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FFFFFF"/>
                </a:solidFill>
              </a:rPr>
              <a:t>NOVÝ KONTROLNÍ SYSTÉM OD ČERVNA 2025 VÁM POMŮŽE VČAS ODHALIT CHYBY V ZÁVĚREČNÉM VYÚČTOVÁNÍ DOTACÍ JEŠTĚ PŘED JEHO ODESLÁNÍM NA KÚ LK.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F8ACEF14-FECA-30A7-345C-D37C37651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3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17FB1-A746-6516-AA29-78037309F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175CCB-1D19-7812-5023-6277EF6B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55253D8E-5289-1D3F-2796-61A3C010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FD7D7F-05E3-2ADC-8E34-9FFB10D84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67B4E1-84D6-AFB2-B8BA-528A3B158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195" y="2661721"/>
            <a:ext cx="10807609" cy="2960482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FFFFFF"/>
                </a:solidFill>
              </a:rPr>
              <a:t>MŮŽETE SI SAMI VYÚČTOVÁNÍ PŘEDEM ZKONTROLOVAT. 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KONTROLNÍ SYSTÉM ODHALÍ NEJČASTĚJŠÍ CHYBY.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CÍLEM JE PŘEDEJÍT CHYBOVOSTI. VYHNETE SE TAK DODATEČNÝM OPRAVÁM VE SVÝCH VYÚČTOVÁNÍCH.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POSKYTNUTÍ RYCHLÉ </a:t>
            </a: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ZPĚTNÉ VAZBY.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44C58441-8DBC-93BC-27E6-193E88942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B7A0FB8-9F5C-FDF6-8A1B-68366DC2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82" r="30235" b="5834"/>
          <a:stretch/>
        </p:blipFill>
        <p:spPr>
          <a:xfrm>
            <a:off x="1228724" y="1133475"/>
            <a:ext cx="8915401" cy="50018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1D0F7C6-1903-B56A-BEE4-54467B9C2F73}"/>
              </a:ext>
            </a:extLst>
          </p:cNvPr>
          <p:cNvSpPr txBox="1"/>
          <p:nvPr/>
        </p:nvSpPr>
        <p:spPr>
          <a:xfrm>
            <a:off x="523875" y="285750"/>
            <a:ext cx="991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Vyberte velikost tabulky na jednotlivých listech podle počtu zaměstnanců ve vyúčtování: </a:t>
            </a:r>
          </a:p>
          <a:p>
            <a:pPr algn="ctr"/>
            <a:r>
              <a:rPr lang="cs-CZ" b="1" dirty="0"/>
              <a:t>od 1 do 2 zaměstnanců, 3-5 zaměstnanců, 6-10 zaměstnanců, </a:t>
            </a:r>
          </a:p>
          <a:p>
            <a:pPr algn="ctr"/>
            <a:r>
              <a:rPr lang="cs-CZ" b="1" dirty="0"/>
              <a:t>11-15 zaměstnanců nebo 16-20 zaměstnanců. V 1. listě najdete vyplněný vzor.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7168396-A210-4C92-8944-6A45BFEFB38E}"/>
              </a:ext>
            </a:extLst>
          </p:cNvPr>
          <p:cNvSpPr/>
          <p:nvPr/>
        </p:nvSpPr>
        <p:spPr>
          <a:xfrm>
            <a:off x="2408222" y="5776111"/>
            <a:ext cx="6029608" cy="488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02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59E34-9BEC-6CD3-DABC-91CC94CC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4A0A608-8A6B-4624-E624-66D1C588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82" r="30235" b="5834"/>
          <a:stretch/>
        </p:blipFill>
        <p:spPr>
          <a:xfrm>
            <a:off x="1228724" y="1133475"/>
            <a:ext cx="8915401" cy="50018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AC1A8F-099F-6EBE-4F21-4C0D3DFB0C80}"/>
              </a:ext>
            </a:extLst>
          </p:cNvPr>
          <p:cNvSpPr txBox="1"/>
          <p:nvPr/>
        </p:nvSpPr>
        <p:spPr>
          <a:xfrm>
            <a:off x="523875" y="285750"/>
            <a:ext cx="991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Vyberte název organizace z rolovacího pole, IČO, číslo registrace služby a počet úvazků v Základní síti LK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D30515B-DCC6-8056-3709-25DD102EB576}"/>
              </a:ext>
            </a:extLst>
          </p:cNvPr>
          <p:cNvSpPr/>
          <p:nvPr/>
        </p:nvSpPr>
        <p:spPr>
          <a:xfrm>
            <a:off x="2553077" y="1674891"/>
            <a:ext cx="1792586" cy="805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36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79F9-FE9D-68F5-7BDC-97C553CA7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2F5537EB-5BD4-3854-2EED-F4CE41E40A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4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BEA1E04-7808-9F9F-FCF3-E4AB1D1B6756}"/>
              </a:ext>
            </a:extLst>
          </p:cNvPr>
          <p:cNvSpPr/>
          <p:nvPr/>
        </p:nvSpPr>
        <p:spPr>
          <a:xfrm>
            <a:off x="659541" y="3562955"/>
            <a:ext cx="1466850" cy="321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02A298-E903-0A6B-3CAD-C525AECCA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82" y="3982483"/>
            <a:ext cx="1505843" cy="3211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2ED01D9-A22D-1C5A-B5C9-9A7CF44D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1" y="4440590"/>
            <a:ext cx="1505843" cy="2853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836F8F-6721-4AA9-D8F6-B11C77FD7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1" y="4861087"/>
            <a:ext cx="1505843" cy="2865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B9EB24-106F-D0F6-6A5A-5C20ECE1F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1" y="5283100"/>
            <a:ext cx="1505843" cy="2865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B666343-35C0-367A-D5E5-7957C74575B0}"/>
              </a:ext>
            </a:extLst>
          </p:cNvPr>
          <p:cNvSpPr txBox="1"/>
          <p:nvPr/>
        </p:nvSpPr>
        <p:spPr>
          <a:xfrm>
            <a:off x="805758" y="262550"/>
            <a:ext cx="84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Vyplňte jména zaměstnanců za jednotlivé měsíce</a:t>
            </a:r>
          </a:p>
        </p:txBody>
      </p:sp>
    </p:spTree>
    <p:extLst>
      <p:ext uri="{BB962C8B-B14F-4D97-AF65-F5344CB8AC3E}">
        <p14:creationId xmlns:p14="http://schemas.microsoft.com/office/powerpoint/2010/main" val="388686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C5792-2379-3D17-F02B-8BB6A83D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2F2FC2C8-89FF-09DD-C78B-3740829EE5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0DCA435-41E6-2772-34A1-CCFA1DFA3E4D}"/>
              </a:ext>
            </a:extLst>
          </p:cNvPr>
          <p:cNvSpPr/>
          <p:nvPr/>
        </p:nvSpPr>
        <p:spPr>
          <a:xfrm>
            <a:off x="2215553" y="3590925"/>
            <a:ext cx="904875" cy="2124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9ACD40-9B3D-EDB0-771F-E169DAA1CC1C}"/>
              </a:ext>
            </a:extLst>
          </p:cNvPr>
          <p:cNvSpPr txBox="1"/>
          <p:nvPr/>
        </p:nvSpPr>
        <p:spPr>
          <a:xfrm>
            <a:off x="995881" y="253497"/>
            <a:ext cx="93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Vyplňte hrubé mzdy uvedených zaměstnanců za jednotlivé měsíce</a:t>
            </a:r>
          </a:p>
        </p:txBody>
      </p:sp>
    </p:spTree>
    <p:extLst>
      <p:ext uri="{BB962C8B-B14F-4D97-AF65-F5344CB8AC3E}">
        <p14:creationId xmlns:p14="http://schemas.microsoft.com/office/powerpoint/2010/main" val="164227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CD09-E470-364D-49AF-9002BE45E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C88A21A-09E4-A658-0635-FEAABE367B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E18784E-877D-517A-4A05-992A1D3C1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603" y="3562956"/>
            <a:ext cx="944962" cy="21642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C78A493-94AA-7AA5-2E2B-5381F3931E1C}"/>
              </a:ext>
            </a:extLst>
          </p:cNvPr>
          <p:cNvSpPr txBox="1"/>
          <p:nvPr/>
        </p:nvSpPr>
        <p:spPr>
          <a:xfrm>
            <a:off x="769545" y="271604"/>
            <a:ext cx="954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Vyplňte hrubou mzdu </a:t>
            </a:r>
            <a:r>
              <a:rPr lang="cs-CZ" b="1" dirty="0">
                <a:solidFill>
                  <a:srgbClr val="FF0000"/>
                </a:solidFill>
              </a:rPr>
              <a:t>hrazenou z dotace </a:t>
            </a:r>
            <a:r>
              <a:rPr lang="cs-CZ" b="1" dirty="0"/>
              <a:t>(může to být ponížená částka)</a:t>
            </a:r>
          </a:p>
        </p:txBody>
      </p:sp>
    </p:spTree>
    <p:extLst>
      <p:ext uri="{BB962C8B-B14F-4D97-AF65-F5344CB8AC3E}">
        <p14:creationId xmlns:p14="http://schemas.microsoft.com/office/powerpoint/2010/main" val="270176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D7806-0CD0-CB18-A714-1A768ADDD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17FB2FE-73AB-6A2E-5DE1-D002D9DDD1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649EF77-2F3C-341C-DE1B-8C431A5EE537}"/>
              </a:ext>
            </a:extLst>
          </p:cNvPr>
          <p:cNvSpPr/>
          <p:nvPr/>
        </p:nvSpPr>
        <p:spPr>
          <a:xfrm>
            <a:off x="4046899" y="3594226"/>
            <a:ext cx="1964602" cy="2091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459C36-E566-4385-C9EA-89835F079A20}"/>
              </a:ext>
            </a:extLst>
          </p:cNvPr>
          <p:cNvSpPr txBox="1"/>
          <p:nvPr/>
        </p:nvSpPr>
        <p:spPr>
          <a:xfrm>
            <a:off x="787651" y="217283"/>
            <a:ext cx="1002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Výše sociálního a zdravotního pojištění za zaměstnavatele se vypočítá </a:t>
            </a:r>
            <a:r>
              <a:rPr lang="cs-CZ" b="1" dirty="0">
                <a:solidFill>
                  <a:srgbClr val="FF0000"/>
                </a:solidFill>
              </a:rPr>
              <a:t>automaticky</a:t>
            </a:r>
            <a:r>
              <a:rPr lang="cs-CZ" b="1" dirty="0"/>
              <a:t>. Můžete však částku </a:t>
            </a:r>
            <a:r>
              <a:rPr lang="cs-CZ" b="1" dirty="0">
                <a:solidFill>
                  <a:srgbClr val="FF0000"/>
                </a:solidFill>
              </a:rPr>
              <a:t>opravit, ponížit nebo vymazat </a:t>
            </a:r>
            <a:r>
              <a:rPr lang="cs-CZ" b="1" dirty="0"/>
              <a:t>(přesně podle částky hrazené z  dotace).</a:t>
            </a:r>
          </a:p>
        </p:txBody>
      </p:sp>
    </p:spTree>
    <p:extLst>
      <p:ext uri="{BB962C8B-B14F-4D97-AF65-F5344CB8AC3E}">
        <p14:creationId xmlns:p14="http://schemas.microsoft.com/office/powerpoint/2010/main" val="2417012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573</Words>
  <Application>Microsoft Office PowerPoint</Application>
  <PresentationFormat>Širokoúhlá obrazovka</PresentationFormat>
  <Paragraphs>28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Motiv Office</vt:lpstr>
      <vt:lpstr>KONTROLNÍ TABULKA</vt:lpstr>
      <vt:lpstr>NOVÝ KONTROLNÍ SYSTÉM OD ČERVNA 2025 VÁM POMŮŽE VČAS ODHALIT CHYBY V ZÁVĚREČNÉM VYÚČTOVÁNÍ DOTACÍ JEŠTĚ PŘED JEHO ODESLÁNÍM NA KÚ LK.</vt:lpstr>
      <vt:lpstr>MŮŽETE SI SAMI VYÚČTOVÁNÍ PŘEDEM ZKONTROLOVAT.   KONTROLNÍ SYSTÉM ODHALÍ NEJČASTĚJŠÍ CHYBY.  CÍLEM JE PŘEDEJÍT CHYBOVOSTI. VYHNETE SE TAK DODATEČNÝM OPRAVÁM VE SVÝCH VYÚČTOVÁNÍCH.  POSKYTNUTÍ RYCHLÉ  ZPĚTNÉ VAZBY.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CÍLEM JE PŘEDEJÍT CHYBOVOSTI, KTERÁ BYLA V MINULÝCH LETECH PŘES 80%.  JE TO POUZE NAŠE DOPORUČENÍ.  MOC DĚKUJI ZA SPOLUPRÁCI.  Kontakt: Ing. Věra Řeháková, DiS. Oddělení rozvoje a financování sociálních služeb Ekonom, Odborný zaměstnanec telefon: +420 485 226 659 email: vera.rehakova@kraj-lbc.cz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Řeháková Věra</dc:creator>
  <cp:lastModifiedBy>Řeháková Věra</cp:lastModifiedBy>
  <cp:revision>9</cp:revision>
  <dcterms:created xsi:type="dcterms:W3CDTF">2025-06-24T14:32:53Z</dcterms:created>
  <dcterms:modified xsi:type="dcterms:W3CDTF">2025-06-30T11:21:00Z</dcterms:modified>
</cp:coreProperties>
</file>